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12"/>
  </p:notesMasterIdLst>
  <p:sldIdLst>
    <p:sldId id="268" r:id="rId2"/>
    <p:sldId id="270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2"/>
        </a:solidFill>
        <a:latin typeface="Arial" charset="0"/>
        <a:ea typeface="Geneva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2"/>
        </a:solidFill>
        <a:latin typeface="Arial" charset="0"/>
        <a:ea typeface="Geneva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2"/>
        </a:solidFill>
        <a:latin typeface="Arial" charset="0"/>
        <a:ea typeface="Geneva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2"/>
        </a:solidFill>
        <a:latin typeface="Arial" charset="0"/>
        <a:ea typeface="Geneva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2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2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2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2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2"/>
        </a:solidFill>
        <a:latin typeface="Arial" charset="0"/>
        <a:ea typeface="Geneva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0804"/>
    <a:srgbClr val="006600"/>
    <a:srgbClr val="094831"/>
    <a:srgbClr val="F83324"/>
    <a:srgbClr val="003C28"/>
    <a:srgbClr val="A0AA00"/>
    <a:srgbClr val="BFB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86411"/>
  </p:normalViewPr>
  <p:slideViewPr>
    <p:cSldViewPr snapToGrid="0" snapToObjects="1">
      <p:cViewPr varScale="1">
        <p:scale>
          <a:sx n="139" d="100"/>
          <a:sy n="139" d="100"/>
        </p:scale>
        <p:origin x="126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2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24765-1895-BC42-AC65-F3EC5958E77C}" type="datetimeFigureOut">
              <a:rPr lang="en-GB" smtClean="0"/>
              <a:t>14/07/2022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45461-27BA-2E4E-9F39-13F03A0CFAC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95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68313" y="3483000"/>
            <a:ext cx="8208000" cy="324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 baseline="0">
                <a:solidFill>
                  <a:srgbClr val="003C28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313" y="3915000"/>
            <a:ext cx="8208000" cy="21602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1800" baseline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239000"/>
            <a:ext cx="8208000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buNone/>
              <a:defRPr sz="180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" y="0"/>
            <a:ext cx="914400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453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159000"/>
          </a:xfrm>
          <a:prstGeom prst="rect">
            <a:avLst/>
          </a:prstGeom>
        </p:spPr>
        <p:txBody>
          <a:bodyPr lIns="108000" tIns="108000" rIns="108000" bIns="108000"/>
          <a:lstStyle>
            <a:lvl1pPr>
              <a:buNone/>
              <a:defRPr/>
            </a:lvl1pPr>
          </a:lstStyle>
          <a:p>
            <a:r>
              <a:rPr lang="en-GB" noProof="0" dirty="0"/>
              <a:t>Click on symbol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68313" y="3483000"/>
            <a:ext cx="8208000" cy="324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 baseline="0">
                <a:solidFill>
                  <a:srgbClr val="003C28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313" y="3915000"/>
            <a:ext cx="8208000" cy="21602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1800" baseline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239000"/>
            <a:ext cx="8208000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buNone/>
              <a:defRPr sz="180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01060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68313" y="270000"/>
            <a:ext cx="8208000" cy="324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 baseline="0">
                <a:solidFill>
                  <a:srgbClr val="003C28"/>
                </a:solidFill>
              </a:defRPr>
            </a:lvl1pPr>
          </a:lstStyle>
          <a:p>
            <a:r>
              <a:rPr lang="en-GB" noProof="0" dirty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314" y="864001"/>
            <a:ext cx="8191500" cy="3510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buFont typeface="Wingdings" panose="05000000000000000000" pitchFamily="2" charset="2"/>
              <a:buChar char="§"/>
              <a:defRPr sz="1800" baseline="0"/>
            </a:lvl1pPr>
          </a:lstStyle>
          <a:p>
            <a:pPr lvl="0"/>
            <a:r>
              <a:rPr lang="en-GB" noProof="0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3407305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68313" y="270000"/>
            <a:ext cx="8208000" cy="324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 baseline="0">
                <a:solidFill>
                  <a:srgbClr val="003C28"/>
                </a:solidFill>
              </a:defRPr>
            </a:lvl1pPr>
          </a:lstStyle>
          <a:p>
            <a:r>
              <a:rPr lang="en-GB" noProof="0" dirty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314" y="864001"/>
            <a:ext cx="3960000" cy="3510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buFont typeface="Wingdings" panose="05000000000000000000" pitchFamily="2" charset="2"/>
              <a:buChar char="§"/>
              <a:defRPr sz="1800" baseline="0"/>
            </a:lvl1pPr>
          </a:lstStyle>
          <a:p>
            <a:pPr lvl="0"/>
            <a:r>
              <a:rPr lang="en-GB" noProof="0" dirty="0"/>
              <a:t>Click to add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2AD17-7C4D-AD40-801D-2D155615C8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5689" y="864394"/>
            <a:ext cx="3959225" cy="3509963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/>
            </a:lvl1pPr>
          </a:lstStyle>
          <a:p>
            <a:r>
              <a:rPr lang="en-GB" dirty="0"/>
              <a:t>Click on symbol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863746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68313" y="270000"/>
            <a:ext cx="8208000" cy="324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 baseline="0">
                <a:solidFill>
                  <a:srgbClr val="003C28"/>
                </a:solidFill>
              </a:defRPr>
            </a:lvl1pPr>
          </a:lstStyle>
          <a:p>
            <a:r>
              <a:rPr lang="en-GB" noProof="0" dirty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313" y="729000"/>
            <a:ext cx="8208000" cy="21602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1800" b="1" baseline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 noProof="0" dirty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14" y="1242000"/>
            <a:ext cx="8208000" cy="3105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buFont typeface="Wingdings" panose="05000000000000000000" pitchFamily="2" charset="2"/>
              <a:buChar char="§"/>
              <a:defRPr sz="1800" baseline="0"/>
            </a:lvl1pPr>
          </a:lstStyle>
          <a:p>
            <a:pPr lvl="0"/>
            <a:r>
              <a:rPr lang="en-GB" noProof="0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5869314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lin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68313" y="270000"/>
            <a:ext cx="8208000" cy="324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 baseline="0">
                <a:solidFill>
                  <a:srgbClr val="003C28"/>
                </a:solidFill>
              </a:defRPr>
            </a:lvl1pPr>
          </a:lstStyle>
          <a:p>
            <a:r>
              <a:rPr lang="en-GB" noProof="0" dirty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313" y="729000"/>
            <a:ext cx="8208000" cy="21602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1800" b="1" baseline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 noProof="0" dirty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14" y="1242000"/>
            <a:ext cx="3960000" cy="3105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buFont typeface="Wingdings" panose="05000000000000000000" pitchFamily="2" charset="2"/>
              <a:buChar char="§"/>
              <a:defRPr sz="1800" baseline="0"/>
            </a:lvl1pPr>
          </a:lstStyle>
          <a:p>
            <a:pPr lvl="0"/>
            <a:r>
              <a:rPr lang="en-GB" noProof="0" dirty="0"/>
              <a:t>Click to add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D7092E-BBE0-4647-84BD-2E79B37073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5689" y="1241822"/>
            <a:ext cx="3959225" cy="31077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GB" dirty="0"/>
              <a:t>Click on symbol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66686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ctical advice for online meeting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33600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627063" y="3435288"/>
            <a:ext cx="8191500" cy="21602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endParaRPr lang="en-US" sz="1350" b="0" kern="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7063" y="3435288"/>
            <a:ext cx="8191500" cy="21602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endParaRPr lang="en-US" sz="1350" b="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946AD-645E-304E-BC60-AED98B3968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94831"/>
          </a:solidFill>
          <a:latin typeface="+mj-lt"/>
          <a:ea typeface="Geneva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Geneva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Geneva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Geneva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Geneva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9pPr>
    </p:titleStyle>
    <p:bodyStyle>
      <a:lvl1pPr marL="180000" indent="-1800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Geneva" charset="-128"/>
          <a:cs typeface="+mn-cs"/>
        </a:defRPr>
      </a:lvl1pPr>
      <a:lvl2pPr marL="360000" indent="-1800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Geneva" charset="-128"/>
        </a:defRPr>
      </a:lvl2pPr>
      <a:lvl3pPr marL="540000" indent="-1800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Geneva" charset="-128"/>
        </a:defRPr>
      </a:lvl3pPr>
      <a:lvl4pPr marL="720000" indent="-1800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Geneva" charset="-128"/>
        </a:defRPr>
      </a:lvl4pPr>
      <a:lvl5pPr marL="900000" indent="-1800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Geneva" charset="-128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Geneva" charset="-128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Geneva" charset="-128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Geneva" charset="-128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da-DK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2B23-AE44-6346-BA89-DFE698568F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“How-to-Demo” – Tips and tricks for practice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1EB54-BB67-9541-93AF-902C00EB78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IsoMatch</a:t>
            </a:r>
            <a:r>
              <a:rPr lang="en-GB" dirty="0" smtClean="0"/>
              <a:t> </a:t>
            </a:r>
            <a:r>
              <a:rPr lang="en-GB" dirty="0" err="1" smtClean="0"/>
              <a:t>FarmCentre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DBA5D-86BD-804C-B031-1C8C2EC1B0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Accompanying </a:t>
            </a:r>
            <a:r>
              <a:rPr lang="en-GB" dirty="0"/>
              <a:t>booklet for Italy Training Event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27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/>
          <p:cNvSpPr>
            <a:spLocks noGrp="1"/>
          </p:cNvSpPr>
          <p:nvPr>
            <p:ph idx="4294967295"/>
          </p:nvPr>
        </p:nvSpPr>
        <p:spPr>
          <a:xfrm>
            <a:off x="468314" y="915566"/>
            <a:ext cx="8208000" cy="3129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sz="1100" dirty="0"/>
              <a:t>For more information </a:t>
            </a:r>
            <a:r>
              <a:rPr lang="nl-NL" sz="1100" dirty="0" err="1"/>
              <a:t>please</a:t>
            </a:r>
            <a:r>
              <a:rPr lang="nl-NL" sz="1100" dirty="0"/>
              <a:t> contact:</a:t>
            </a:r>
          </a:p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sz="1100" b="1" dirty="0"/>
              <a:t>Xavier Tros de Ilarduya</a:t>
            </a:r>
            <a:r>
              <a:rPr lang="nl-NL" sz="1100" dirty="0"/>
              <a:t>, Senior Product Manager 	</a:t>
            </a:r>
            <a:r>
              <a:rPr lang="nl-NL" sz="1100" b="1" dirty="0"/>
              <a:t>Ruud Zwirs</a:t>
            </a:r>
            <a:r>
              <a:rPr lang="nl-NL" sz="1100" dirty="0"/>
              <a:t>, Product Manager 	</a:t>
            </a:r>
          </a:p>
          <a:p>
            <a:pPr marL="0" indent="0">
              <a:buNone/>
            </a:pPr>
            <a:r>
              <a:rPr lang="nl-NL" sz="1100" dirty="0"/>
              <a:t>xavier.tros@kvernelandgroup.com		</a:t>
            </a:r>
            <a:r>
              <a:rPr lang="nl-NL" sz="1100" dirty="0" smtClean="0"/>
              <a:t>ruud.zwirs@kvernelandgroup.com  </a:t>
            </a:r>
            <a:endParaRPr lang="nl-NL" sz="1100" dirty="0"/>
          </a:p>
          <a:p>
            <a:pPr marL="0" indent="0">
              <a:buNone/>
            </a:pPr>
            <a:r>
              <a:rPr lang="nl-NL" sz="1100" dirty="0"/>
              <a:t>+34 6 0966 7498			</a:t>
            </a:r>
            <a:r>
              <a:rPr lang="nl-NL" sz="1100" dirty="0" smtClean="0"/>
              <a:t>+</a:t>
            </a:r>
            <a:r>
              <a:rPr lang="nl-NL" sz="1100" dirty="0"/>
              <a:t>31 6 1023 4961	</a:t>
            </a:r>
          </a:p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sz="1100" b="1" dirty="0"/>
              <a:t>Gijsbert Heemink</a:t>
            </a:r>
            <a:r>
              <a:rPr lang="nl-NL" sz="1100" dirty="0"/>
              <a:t>, Product Manager 		</a:t>
            </a:r>
            <a:r>
              <a:rPr lang="nl-NL" sz="1100" b="1" dirty="0"/>
              <a:t>Maria Vasbotten</a:t>
            </a:r>
            <a:r>
              <a:rPr lang="nl-NL" sz="1100" dirty="0"/>
              <a:t>, Marketing </a:t>
            </a:r>
            <a:r>
              <a:rPr lang="nl-NL" sz="1100" dirty="0" err="1"/>
              <a:t>Coordinator</a:t>
            </a:r>
            <a:endParaRPr lang="nl-NL" sz="1100" dirty="0"/>
          </a:p>
          <a:p>
            <a:pPr marL="0" indent="0">
              <a:buNone/>
            </a:pPr>
            <a:r>
              <a:rPr lang="nl-NL" sz="1100" dirty="0"/>
              <a:t>gijsbert.heemink@kvernelandgroup.com 		maria.vasbotten@kvernelandgroup.com            </a:t>
            </a:r>
          </a:p>
          <a:p>
            <a:pPr marL="0" indent="0">
              <a:buNone/>
            </a:pPr>
            <a:r>
              <a:rPr lang="nl-NL" sz="1100" dirty="0"/>
              <a:t>+31 6 2563 9336			</a:t>
            </a:r>
            <a:r>
              <a:rPr lang="nl-NL" sz="1100" dirty="0" smtClean="0"/>
              <a:t>+</a:t>
            </a:r>
            <a:r>
              <a:rPr lang="nl-NL" sz="1100" dirty="0"/>
              <a:t>31 6 8270 4175</a:t>
            </a:r>
          </a:p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sz="1100" b="1" dirty="0"/>
              <a:t>Ariadna Tost</a:t>
            </a:r>
            <a:r>
              <a:rPr lang="nl-NL" sz="1100" dirty="0"/>
              <a:t>, Product Manager 	</a:t>
            </a:r>
          </a:p>
          <a:p>
            <a:pPr marL="0" indent="0">
              <a:buNone/>
            </a:pPr>
            <a:r>
              <a:rPr lang="nl-NL" sz="1100" dirty="0"/>
              <a:t>ariadna.tost@kvernelandgroup.com </a:t>
            </a:r>
            <a:endParaRPr lang="nl-NL" sz="1100" dirty="0" smtClean="0"/>
          </a:p>
          <a:p>
            <a:pPr marL="0" indent="0">
              <a:buNone/>
            </a:pPr>
            <a:r>
              <a:rPr lang="nl-NL" sz="1100" dirty="0"/>
              <a:t>+31 6 </a:t>
            </a:r>
            <a:r>
              <a:rPr lang="nl-NL" sz="1100" dirty="0" smtClean="0"/>
              <a:t>8869 6667</a:t>
            </a:r>
            <a:r>
              <a:rPr lang="nl-NL" sz="1100" dirty="0"/>
              <a:t>	</a:t>
            </a:r>
          </a:p>
          <a:p>
            <a:endParaRPr lang="nl-NL" sz="1100" dirty="0"/>
          </a:p>
          <a:p>
            <a:endParaRPr lang="nl-NL" sz="11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le 12"/>
          <p:cNvSpPr>
            <a:spLocks noGrp="1"/>
          </p:cNvSpPr>
          <p:nvPr>
            <p:ph type="ctrTitle"/>
          </p:nvPr>
        </p:nvSpPr>
        <p:spPr>
          <a:xfrm>
            <a:off x="468313" y="270000"/>
            <a:ext cx="8208000" cy="324000"/>
          </a:xfrm>
        </p:spPr>
        <p:txBody>
          <a:bodyPr/>
          <a:lstStyle/>
          <a:p>
            <a:r>
              <a:rPr lang="en-GB" dirty="0" smtClean="0"/>
              <a:t>Contact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A9FD-B8AA-0745-BA6D-B5174643F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IsoMatch</a:t>
            </a:r>
            <a:r>
              <a:rPr lang="en-GB" dirty="0" smtClean="0"/>
              <a:t> </a:t>
            </a:r>
            <a:r>
              <a:rPr lang="en-GB" dirty="0" err="1" smtClean="0"/>
              <a:t>FarmCentre</a:t>
            </a:r>
            <a:r>
              <a:rPr lang="en-GB" dirty="0" smtClean="0"/>
              <a:t> </a:t>
            </a:r>
            <a:r>
              <a:rPr lang="en-150" dirty="0" smtClean="0"/>
              <a:t>–</a:t>
            </a:r>
            <a:r>
              <a:rPr lang="en-GB" dirty="0" smtClean="0"/>
              <a:t> Key take-</a:t>
            </a:r>
            <a:r>
              <a:rPr lang="en-GB" dirty="0" err="1" smtClean="0"/>
              <a:t>away’s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/>
          <a:stretch/>
        </p:blipFill>
        <p:spPr>
          <a:xfrm>
            <a:off x="624553" y="1148156"/>
            <a:ext cx="7928181" cy="2644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07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/>
          <p:cNvSpPr>
            <a:spLocks noGrp="1"/>
          </p:cNvSpPr>
          <p:nvPr>
            <p:ph idx="4294967295"/>
          </p:nvPr>
        </p:nvSpPr>
        <p:spPr>
          <a:xfrm>
            <a:off x="468313" y="1241999"/>
            <a:ext cx="4032249" cy="3129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400" dirty="0" smtClean="0"/>
              <a:t>Telematics </a:t>
            </a:r>
            <a:r>
              <a:rPr lang="en-GB" sz="1400" dirty="0"/>
              <a:t>solution for </a:t>
            </a:r>
            <a:r>
              <a:rPr lang="en-GB" sz="1400" b="1" dirty="0"/>
              <a:t>optimized machinery </a:t>
            </a:r>
            <a:r>
              <a:rPr lang="en-GB" sz="1400" dirty="0"/>
              <a:t>and </a:t>
            </a:r>
            <a:r>
              <a:rPr lang="en-GB" sz="1400" b="1" dirty="0"/>
              <a:t>fleet management</a:t>
            </a:r>
            <a:r>
              <a:rPr lang="en-GB" sz="1400" dirty="0"/>
              <a:t>, suitable for all </a:t>
            </a:r>
            <a:r>
              <a:rPr lang="en-GB" sz="1400" b="1" dirty="0"/>
              <a:t>Kverneland </a:t>
            </a:r>
            <a:r>
              <a:rPr lang="en-GB" sz="1400" dirty="0"/>
              <a:t>and</a:t>
            </a:r>
            <a:r>
              <a:rPr lang="en-GB" sz="1400" b="1" dirty="0"/>
              <a:t> ISOBUS machines</a:t>
            </a:r>
            <a:r>
              <a:rPr lang="en-GB" sz="1400" dirty="0"/>
              <a:t>. </a:t>
            </a:r>
            <a:endParaRPr lang="en-GB" sz="1400" dirty="0" smtClean="0"/>
          </a:p>
          <a:p>
            <a:pPr marL="0" indent="0">
              <a:buNone/>
            </a:pPr>
            <a:endParaRPr lang="en-GB" sz="1400" dirty="0" smtClean="0"/>
          </a:p>
          <a:p>
            <a:r>
              <a:rPr lang="en-GB" sz="1200" b="1" dirty="0" err="1" smtClean="0"/>
              <a:t>IsoMatch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Tellus</a:t>
            </a:r>
            <a:r>
              <a:rPr lang="en-GB" sz="1200" b="1" dirty="0" smtClean="0"/>
              <a:t> PRO </a:t>
            </a:r>
            <a:r>
              <a:rPr lang="en-GB" sz="1200" dirty="0" smtClean="0"/>
              <a:t>/ </a:t>
            </a:r>
            <a:r>
              <a:rPr lang="en-GB" sz="1200" b="1" dirty="0" smtClean="0"/>
              <a:t>GO+</a:t>
            </a:r>
            <a:r>
              <a:rPr lang="en-GB" sz="1200" dirty="0" smtClean="0"/>
              <a:t> as gateways for cloud connectivity</a:t>
            </a:r>
          </a:p>
          <a:p>
            <a:endParaRPr lang="en-GB" sz="1200" dirty="0" smtClean="0"/>
          </a:p>
          <a:p>
            <a:r>
              <a:rPr lang="en-GB" sz="1200" dirty="0" smtClean="0"/>
              <a:t>Data live </a:t>
            </a:r>
            <a:r>
              <a:rPr lang="en-GB" sz="1200" b="1" dirty="0" smtClean="0"/>
              <a:t>Visualization</a:t>
            </a:r>
            <a:r>
              <a:rPr lang="en-GB" sz="1200" dirty="0" smtClean="0"/>
              <a:t>, </a:t>
            </a:r>
            <a:r>
              <a:rPr lang="en-GB" sz="1200" b="1" dirty="0" smtClean="0"/>
              <a:t>Analytics</a:t>
            </a:r>
            <a:r>
              <a:rPr lang="en-GB" sz="1200" dirty="0" smtClean="0"/>
              <a:t> &amp; </a:t>
            </a:r>
            <a:r>
              <a:rPr lang="en-GB" sz="1200" b="1" dirty="0" smtClean="0"/>
              <a:t>Reports,</a:t>
            </a:r>
            <a:r>
              <a:rPr lang="en-GB" sz="1200" dirty="0"/>
              <a:t> </a:t>
            </a:r>
            <a:r>
              <a:rPr lang="en-GB" sz="1200" dirty="0" smtClean="0"/>
              <a:t>Send </a:t>
            </a:r>
            <a:r>
              <a:rPr lang="en-GB" sz="1200" dirty="0"/>
              <a:t>and receive </a:t>
            </a:r>
            <a:r>
              <a:rPr lang="en-GB" sz="1200" b="1" dirty="0" smtClean="0"/>
              <a:t>tasks (terminal - cloud), </a:t>
            </a:r>
            <a:r>
              <a:rPr lang="en-GB" sz="1200" dirty="0" smtClean="0"/>
              <a:t>notification </a:t>
            </a:r>
            <a:r>
              <a:rPr lang="en-GB" sz="1200" b="1" dirty="0" smtClean="0"/>
              <a:t>alerts</a:t>
            </a:r>
            <a:r>
              <a:rPr lang="en-GB" sz="1200" dirty="0" smtClean="0"/>
              <a:t> </a:t>
            </a:r>
          </a:p>
          <a:p>
            <a:endParaRPr lang="en-GB" sz="1200" dirty="0" smtClean="0"/>
          </a:p>
          <a:p>
            <a:r>
              <a:rPr lang="en-GB" sz="1200" dirty="0" smtClean="0"/>
              <a:t>Agronomic </a:t>
            </a:r>
            <a:r>
              <a:rPr lang="en-GB" sz="1200" dirty="0"/>
              <a:t>Tools module for </a:t>
            </a:r>
            <a:r>
              <a:rPr lang="en-GB" sz="1200" b="1" dirty="0" smtClean="0"/>
              <a:t>integrated</a:t>
            </a:r>
            <a:r>
              <a:rPr lang="en-GB" sz="1200" dirty="0" smtClean="0"/>
              <a:t> </a:t>
            </a:r>
            <a:r>
              <a:rPr lang="en-GB" sz="1200" b="1" dirty="0" smtClean="0"/>
              <a:t>software </a:t>
            </a:r>
            <a:r>
              <a:rPr lang="en-GB" sz="1200" b="1" dirty="0"/>
              <a:t>on </a:t>
            </a:r>
            <a:r>
              <a:rPr lang="en-GB" sz="1200" b="1" dirty="0" smtClean="0"/>
              <a:t>demand</a:t>
            </a:r>
            <a:r>
              <a:rPr lang="en-US" sz="1200" b="1" dirty="0"/>
              <a:t> </a:t>
            </a:r>
            <a:r>
              <a:rPr lang="en-US" sz="1200" dirty="0" smtClean="0"/>
              <a:t>(</a:t>
            </a:r>
            <a:r>
              <a:rPr lang="en-US" sz="1200" dirty="0" err="1" smtClean="0"/>
              <a:t>MyDataPlant</a:t>
            </a:r>
            <a:r>
              <a:rPr lang="en-US" sz="1200" dirty="0" smtClean="0"/>
              <a:t>, </a:t>
            </a:r>
            <a:r>
              <a:rPr lang="en-US" sz="1200" dirty="0" err="1" smtClean="0"/>
              <a:t>agrirouter</a:t>
            </a:r>
            <a:r>
              <a:rPr lang="en-US" sz="1200" dirty="0" smtClean="0"/>
              <a:t>)</a:t>
            </a:r>
            <a:endParaRPr lang="en-GB" sz="1200" dirty="0" smtClean="0"/>
          </a:p>
        </p:txBody>
      </p:sp>
      <p:sp>
        <p:nvSpPr>
          <p:cNvPr id="3" name="Subtitle 9"/>
          <p:cNvSpPr txBox="1">
            <a:spLocks/>
          </p:cNvSpPr>
          <p:nvPr/>
        </p:nvSpPr>
        <p:spPr>
          <a:xfrm>
            <a:off x="468313" y="735012"/>
            <a:ext cx="4032250" cy="21590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36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54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72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90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0" indent="0">
              <a:buNone/>
            </a:pPr>
            <a:r>
              <a:rPr lang="en-GB" kern="0" dirty="0" smtClean="0"/>
              <a:t>Intuitive, Connected, Sustainable</a:t>
            </a:r>
            <a:endParaRPr lang="en-GB" kern="0" dirty="0"/>
          </a:p>
        </p:txBody>
      </p:sp>
      <p:sp>
        <p:nvSpPr>
          <p:cNvPr id="4" name="Title 8"/>
          <p:cNvSpPr>
            <a:spLocks noGrp="1"/>
          </p:cNvSpPr>
          <p:nvPr>
            <p:ph type="ctrTitle"/>
          </p:nvPr>
        </p:nvSpPr>
        <p:spPr>
          <a:xfrm>
            <a:off x="468313" y="270000"/>
            <a:ext cx="4032250" cy="324000"/>
          </a:xfrm>
        </p:spPr>
        <p:txBody>
          <a:bodyPr/>
          <a:lstStyle/>
          <a:p>
            <a:r>
              <a:rPr lang="en-US" dirty="0" smtClean="0"/>
              <a:t>IsoMatch FarmCentre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419622"/>
            <a:ext cx="3848306" cy="21249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009" y="2049282"/>
            <a:ext cx="2758843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47"/>
          <a:stretch/>
        </p:blipFill>
        <p:spPr>
          <a:xfrm>
            <a:off x="973607" y="1256478"/>
            <a:ext cx="8039600" cy="36096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328815" y="3930604"/>
            <a:ext cx="713768" cy="651263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9A3C8-7A72-5949-90BD-8CE1ECD86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947"/>
          <a:stretch/>
        </p:blipFill>
        <p:spPr>
          <a:xfrm>
            <a:off x="0" y="4420696"/>
            <a:ext cx="9144000" cy="722804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ctrTitle"/>
          </p:nvPr>
        </p:nvSpPr>
        <p:spPr>
          <a:xfrm>
            <a:off x="468313" y="503121"/>
            <a:ext cx="8208000" cy="324000"/>
          </a:xfrm>
        </p:spPr>
        <p:txBody>
          <a:bodyPr/>
          <a:lstStyle/>
          <a:p>
            <a:r>
              <a:rPr lang="en-US" dirty="0"/>
              <a:t>Connectivity through the </a:t>
            </a:r>
            <a:r>
              <a:rPr lang="en-US" dirty="0" smtClean="0"/>
              <a:t>cloud </a:t>
            </a:r>
            <a:r>
              <a:rPr lang="en-150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How does it work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8313" y="1280227"/>
            <a:ext cx="8208000" cy="216024"/>
          </a:xfrm>
        </p:spPr>
        <p:txBody>
          <a:bodyPr/>
          <a:lstStyle/>
          <a:p>
            <a:r>
              <a:rPr lang="en-GB" dirty="0" err="1" smtClean="0"/>
              <a:t>IsoMatch</a:t>
            </a:r>
            <a:r>
              <a:rPr lang="en-GB" dirty="0" smtClean="0"/>
              <a:t> </a:t>
            </a:r>
            <a:r>
              <a:rPr lang="en-GB" dirty="0" err="1" smtClean="0"/>
              <a:t>FarmCentre</a:t>
            </a:r>
            <a:endParaRPr lang="nl-NL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48535" y="4019413"/>
            <a:ext cx="618371" cy="473646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486480" y="3729963"/>
            <a:ext cx="723626" cy="763096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2" name="Content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44" t="8129" r="50591" b="79033"/>
          <a:stretch/>
        </p:blipFill>
        <p:spPr>
          <a:xfrm>
            <a:off x="4294292" y="1038141"/>
            <a:ext cx="1974939" cy="58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ctrTitle"/>
          </p:nvPr>
        </p:nvSpPr>
        <p:spPr>
          <a:xfrm>
            <a:off x="468313" y="270000"/>
            <a:ext cx="8208000" cy="324000"/>
          </a:xfrm>
        </p:spPr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mplements ready for IM </a:t>
            </a:r>
            <a:r>
              <a:rPr lang="en-GB" dirty="0" err="1" smtClean="0"/>
              <a:t>FarmCentre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32970" y="1524800"/>
            <a:ext cx="674921" cy="669783"/>
            <a:chOff x="1656515" y="2556792"/>
            <a:chExt cx="575493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480" y="2675127"/>
              <a:ext cx="553528" cy="33693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656515" y="2556792"/>
              <a:ext cx="571112" cy="571112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3575" y="1105936"/>
            <a:ext cx="3503192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IN" dirty="0">
                <a:solidFill>
                  <a:schemeClr val="accent5"/>
                </a:solidFill>
              </a:rPr>
              <a:t>Implementation completed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0967" y="1547134"/>
            <a:ext cx="637347" cy="637347"/>
            <a:chOff x="9010918" y="2899158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3015" y="3019726"/>
              <a:ext cx="532177" cy="32393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010918" y="2899158"/>
              <a:ext cx="571112" cy="571112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23236" y="3292038"/>
            <a:ext cx="636064" cy="636065"/>
            <a:chOff x="9031192" y="4851486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326" y="4982837"/>
              <a:ext cx="530929" cy="323173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9031192" y="4851486"/>
              <a:ext cx="571112" cy="571112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98774" y="1524799"/>
            <a:ext cx="678550" cy="678550"/>
            <a:chOff x="9010918" y="3544958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918" y="3661765"/>
              <a:ext cx="554221" cy="337351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9010918" y="3544958"/>
              <a:ext cx="571112" cy="571112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63541" y="1540473"/>
            <a:ext cx="663549" cy="663549"/>
            <a:chOff x="2970509" y="2229510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10" y="2396935"/>
              <a:ext cx="440088" cy="267880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2970509" y="2229510"/>
              <a:ext cx="571112" cy="571112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42424" y="1539737"/>
            <a:ext cx="659935" cy="659936"/>
            <a:chOff x="9701953" y="4857437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385" y="4991337"/>
              <a:ext cx="456247" cy="27771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9701953" y="4857437"/>
              <a:ext cx="571112" cy="571112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14515" y="2986501"/>
            <a:ext cx="649762" cy="649763"/>
            <a:chOff x="10348416" y="4207137"/>
            <a:chExt cx="571112" cy="571112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274" y="4345694"/>
              <a:ext cx="481962" cy="293368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10348416" y="4207137"/>
              <a:ext cx="571112" cy="571112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86075" y="2509931"/>
            <a:ext cx="313184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IN" dirty="0"/>
              <a:t>Testing and final approval pending </a:t>
            </a:r>
            <a:r>
              <a:rPr lang="en-IN" dirty="0" smtClean="0"/>
              <a:t>( Q3 2022)</a:t>
            </a:r>
            <a:endParaRPr lang="en-IN" dirty="0"/>
          </a:p>
        </p:txBody>
      </p:sp>
      <p:sp>
        <p:nvSpPr>
          <p:cNvPr id="29" name="TextBox 28"/>
          <p:cNvSpPr txBox="1"/>
          <p:nvPr/>
        </p:nvSpPr>
        <p:spPr>
          <a:xfrm>
            <a:off x="637294" y="2524108"/>
            <a:ext cx="4074224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IN" dirty="0" smtClean="0">
                <a:solidFill>
                  <a:schemeClr val="accent6"/>
                </a:solidFill>
              </a:rPr>
              <a:t>Planned (2022-23)</a:t>
            </a:r>
            <a:endParaRPr lang="en-IN" dirty="0">
              <a:solidFill>
                <a:schemeClr val="accent6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34380" y="3003752"/>
            <a:ext cx="614539" cy="614540"/>
            <a:chOff x="10348240" y="2896359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1223" y="3003418"/>
              <a:ext cx="543861" cy="36257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10348240" y="2896359"/>
              <a:ext cx="571112" cy="571112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47148" y="2981079"/>
            <a:ext cx="670562" cy="642052"/>
            <a:chOff x="9656591" y="4202820"/>
            <a:chExt cx="596472" cy="571112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6591" y="4292666"/>
              <a:ext cx="596472" cy="363070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681951" y="4202820"/>
              <a:ext cx="571112" cy="571112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46413" y="3298092"/>
            <a:ext cx="640400" cy="640399"/>
            <a:chOff x="9022199" y="4204019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876" y="4282860"/>
              <a:ext cx="447757" cy="41343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Oval 38"/>
            <p:cNvSpPr/>
            <p:nvPr/>
          </p:nvSpPr>
          <p:spPr>
            <a:xfrm>
              <a:off x="9022199" y="4204019"/>
              <a:ext cx="571112" cy="5711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accent3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73336" y="1558017"/>
            <a:ext cx="618354" cy="618355"/>
            <a:chOff x="10348240" y="3542159"/>
            <a:chExt cx="571112" cy="571112"/>
          </a:xfrm>
          <a:effectLst>
            <a:reflection blurRad="12700" stA="52000" endA="300" endPos="21000" dir="5400000" sy="-100000" algn="bl" rotWithShape="0"/>
          </a:effectLst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985" y="3665268"/>
              <a:ext cx="496494" cy="302213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0348240" y="3542159"/>
              <a:ext cx="571112" cy="571112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9616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68313" y="3471864"/>
            <a:ext cx="8208000" cy="323850"/>
          </a:xfrm>
        </p:spPr>
        <p:txBody>
          <a:bodyPr/>
          <a:lstStyle/>
          <a:p>
            <a:r>
              <a:rPr lang="en-GB" dirty="0" smtClean="0"/>
              <a:t>How to sell </a:t>
            </a:r>
            <a:r>
              <a:rPr lang="en-GB" dirty="0" err="1" smtClean="0"/>
              <a:t>IsoMatch</a:t>
            </a:r>
            <a:r>
              <a:rPr lang="en-GB" dirty="0" smtClean="0"/>
              <a:t> </a:t>
            </a:r>
            <a:r>
              <a:rPr lang="en-GB" dirty="0" err="1" smtClean="0"/>
              <a:t>FarmCentre</a:t>
            </a:r>
            <a:r>
              <a:rPr lang="en-GB" dirty="0" smtClean="0"/>
              <a:t>?</a:t>
            </a:r>
            <a:endParaRPr lang="en-US" dirty="0"/>
          </a:p>
        </p:txBody>
      </p:sp>
      <p:pic>
        <p:nvPicPr>
          <p:cNvPr id="3" name="Tijdelijke aanduiding voor 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1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9"/>
          <p:cNvSpPr txBox="1">
            <a:spLocks/>
          </p:cNvSpPr>
          <p:nvPr/>
        </p:nvSpPr>
        <p:spPr>
          <a:xfrm>
            <a:off x="468313" y="735012"/>
            <a:ext cx="4032250" cy="21590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36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54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72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90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0" indent="0">
              <a:buNone/>
            </a:pPr>
            <a:r>
              <a:rPr lang="en-GB" kern="0" dirty="0" err="1" smtClean="0"/>
              <a:t>IsoMatch</a:t>
            </a:r>
            <a:r>
              <a:rPr lang="en-GB" kern="0" dirty="0" smtClean="0"/>
              <a:t> </a:t>
            </a:r>
            <a:r>
              <a:rPr lang="en-GB" kern="0" dirty="0" err="1" smtClean="0"/>
              <a:t>FarmCentre</a:t>
            </a:r>
            <a:endParaRPr lang="en-GB" kern="0" dirty="0"/>
          </a:p>
        </p:txBody>
      </p:sp>
      <p:sp>
        <p:nvSpPr>
          <p:cNvPr id="3" name="Title 8"/>
          <p:cNvSpPr>
            <a:spLocks noGrp="1"/>
          </p:cNvSpPr>
          <p:nvPr>
            <p:ph type="ctrTitle"/>
          </p:nvPr>
        </p:nvSpPr>
        <p:spPr>
          <a:xfrm>
            <a:off x="468313" y="270000"/>
            <a:ext cx="4032250" cy="324000"/>
          </a:xfrm>
        </p:spPr>
        <p:txBody>
          <a:bodyPr/>
          <a:lstStyle/>
          <a:p>
            <a:r>
              <a:rPr lang="en-US" dirty="0" smtClean="0"/>
              <a:t>Unique Selling Points</a:t>
            </a:r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>
            <a:off x="467545" y="1559354"/>
            <a:ext cx="1834748" cy="27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defRPr/>
            </a:pPr>
            <a:r>
              <a:rPr lang="en-GB" sz="900" b="0" dirty="0" smtClean="0">
                <a:solidFill>
                  <a:srgbClr val="000000"/>
                </a:solidFill>
                <a:latin typeface="+mj-lt"/>
              </a:rPr>
              <a:t>With an easy and clean design.</a:t>
            </a:r>
            <a:endParaRPr lang="en-US" sz="900" b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418583" y="1329612"/>
            <a:ext cx="12955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cap="all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All-in-one</a:t>
            </a:r>
            <a:endParaRPr lang="en-US" sz="1500" cap="all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2737252" y="1559671"/>
            <a:ext cx="18347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defRPr/>
            </a:pPr>
            <a:r>
              <a:rPr lang="en-GB" sz="900" b="0" dirty="0" smtClean="0">
                <a:solidFill>
                  <a:srgbClr val="000000"/>
                </a:solidFill>
                <a:latin typeface="+mj-lt"/>
              </a:rPr>
              <a:t>All details in once place wherever you are.</a:t>
            </a:r>
            <a:endParaRPr lang="en-US" sz="900" b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2688290" y="1329930"/>
            <a:ext cx="17566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cap="all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Full overview</a:t>
            </a:r>
            <a:endParaRPr lang="en-US" sz="1500" cap="all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462502" y="2585470"/>
            <a:ext cx="1834748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defRPr/>
            </a:pPr>
            <a:r>
              <a:rPr lang="en-GB" sz="900" b="0" dirty="0" smtClean="0">
                <a:solidFill>
                  <a:srgbClr val="000000"/>
                </a:solidFill>
                <a:latin typeface="+mj-lt"/>
              </a:rPr>
              <a:t>In the system, from service alerts to machine performance.</a:t>
            </a:r>
            <a:endParaRPr lang="en-US" sz="900" b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9" name="Rectangle 14"/>
          <p:cNvSpPr/>
          <p:nvPr/>
        </p:nvSpPr>
        <p:spPr>
          <a:xfrm>
            <a:off x="413541" y="2085696"/>
            <a:ext cx="17819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cap="all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Track every detail</a:t>
            </a:r>
            <a:endParaRPr lang="en-US" sz="1500" cap="all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" name="Rectangle 15"/>
          <p:cNvSpPr/>
          <p:nvPr/>
        </p:nvSpPr>
        <p:spPr>
          <a:xfrm>
            <a:off x="2730754" y="2777246"/>
            <a:ext cx="1834748" cy="27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defRPr/>
            </a:pPr>
            <a:r>
              <a:rPr lang="en-GB" sz="900" b="0" dirty="0" smtClean="0">
                <a:solidFill>
                  <a:srgbClr val="000000"/>
                </a:solidFill>
                <a:latin typeface="+mj-lt"/>
              </a:rPr>
              <a:t>With </a:t>
            </a:r>
            <a:r>
              <a:rPr lang="en-GB" sz="900" b="0" dirty="0" err="1">
                <a:solidFill>
                  <a:srgbClr val="000000"/>
                </a:solidFill>
                <a:latin typeface="+mj-lt"/>
              </a:rPr>
              <a:t>A</a:t>
            </a:r>
            <a:r>
              <a:rPr lang="en-GB" sz="900" b="0" dirty="0" err="1" smtClean="0">
                <a:solidFill>
                  <a:srgbClr val="000000"/>
                </a:solidFill>
                <a:latin typeface="+mj-lt"/>
              </a:rPr>
              <a:t>grirouter</a:t>
            </a:r>
            <a:r>
              <a:rPr lang="en-GB" sz="900" b="0" dirty="0" smtClean="0">
                <a:solidFill>
                  <a:srgbClr val="000000"/>
                </a:solidFill>
                <a:latin typeface="+mj-lt"/>
              </a:rPr>
              <a:t> and FMIS.</a:t>
            </a:r>
            <a:endParaRPr lang="en-US" sz="900" b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Rectangle 16"/>
          <p:cNvSpPr/>
          <p:nvPr/>
        </p:nvSpPr>
        <p:spPr>
          <a:xfrm>
            <a:off x="2681791" y="2085696"/>
            <a:ext cx="18902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cap="all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Collaborative system integration</a:t>
            </a:r>
            <a:endParaRPr lang="en-US" sz="1500" cap="all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7"/>
          <p:cNvSpPr/>
          <p:nvPr/>
        </p:nvSpPr>
        <p:spPr>
          <a:xfrm>
            <a:off x="479449" y="3827608"/>
            <a:ext cx="183474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defRPr/>
            </a:pPr>
            <a:r>
              <a:rPr lang="en-GB" sz="900" b="0" dirty="0" smtClean="0">
                <a:solidFill>
                  <a:srgbClr val="000000"/>
                </a:solidFill>
                <a:latin typeface="+mj-lt"/>
              </a:rPr>
              <a:t>With smart reporting.</a:t>
            </a:r>
            <a:endParaRPr lang="en-US" sz="900" b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8"/>
          <p:cNvSpPr/>
          <p:nvPr/>
        </p:nvSpPr>
        <p:spPr>
          <a:xfrm>
            <a:off x="430486" y="3327834"/>
            <a:ext cx="20762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cap="all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SUPPORTS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cap="all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DECISSION MAKING</a:t>
            </a:r>
            <a:endParaRPr lang="en-US" sz="1500" cap="all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730754" y="3816418"/>
            <a:ext cx="183474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en-GB" sz="900" b="0" dirty="0" smtClean="0">
                <a:solidFill>
                  <a:srgbClr val="000000"/>
                </a:solidFill>
                <a:latin typeface="+mj-lt"/>
              </a:rPr>
              <a:t>By being connected.</a:t>
            </a:r>
            <a:endParaRPr lang="en-US" sz="900" b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2681793" y="3327834"/>
            <a:ext cx="2150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cap="all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Optimize farm operations</a:t>
            </a:r>
            <a:endParaRPr lang="en-US" sz="1500" cap="all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430328" y="2323432"/>
            <a:ext cx="3388552" cy="547093"/>
          </a:xfrm>
          <a:prstGeom prst="rect">
            <a:avLst/>
          </a:prstGeom>
          <a:solidFill>
            <a:srgbClr val="F83324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Ask Maria for an other picture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A Happy Farmer?</a:t>
            </a:r>
            <a:endParaRPr kumimoji="0" lang="nl-NL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b="13092"/>
          <a:stretch/>
        </p:blipFill>
        <p:spPr>
          <a:xfrm>
            <a:off x="4616142" y="-93639"/>
            <a:ext cx="4598195" cy="44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522546"/>
            <a:ext cx="8208000" cy="324000"/>
          </a:xfrm>
        </p:spPr>
        <p:txBody>
          <a:bodyPr/>
          <a:lstStyle/>
          <a:p>
            <a:r>
              <a:rPr lang="en-GB" dirty="0" smtClean="0"/>
              <a:t>What is needed to sell </a:t>
            </a:r>
            <a:r>
              <a:rPr lang="en-GB" dirty="0" err="1" smtClean="0"/>
              <a:t>IsoMatch</a:t>
            </a:r>
            <a:r>
              <a:rPr lang="en-GB" dirty="0" smtClean="0"/>
              <a:t> </a:t>
            </a:r>
            <a:r>
              <a:rPr lang="en-GB" dirty="0" err="1" smtClean="0"/>
              <a:t>FarmCentre</a:t>
            </a:r>
            <a:r>
              <a:rPr lang="en-GB" dirty="0" smtClean="0"/>
              <a:t>?</a:t>
            </a:r>
            <a:endParaRPr lang="nl-NL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68314" y="1242000"/>
            <a:ext cx="3311598" cy="897703"/>
          </a:xfrm>
          <a:prstGeom prst="rect">
            <a:avLst/>
          </a:prstGeom>
          <a:ln>
            <a:noFill/>
          </a:ln>
        </p:spPr>
        <p:txBody>
          <a:bodyPr/>
          <a:lstStyle>
            <a:lvl1pPr marL="18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36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54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72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90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100" b="1" kern="0" dirty="0" smtClean="0"/>
              <a:t>Implements </a:t>
            </a:r>
            <a:r>
              <a:rPr lang="en-150" sz="1100" b="0" kern="0" dirty="0" smtClean="0"/>
              <a:t>–</a:t>
            </a:r>
            <a:r>
              <a:rPr lang="en-GB" sz="1100" b="0" kern="0" dirty="0" smtClean="0"/>
              <a:t> Spreader, baler, sprayer, </a:t>
            </a:r>
            <a:r>
              <a:rPr lang="en-GB" sz="1100" b="0" kern="0" dirty="0" err="1" smtClean="0"/>
              <a:t>seeder</a:t>
            </a:r>
            <a:r>
              <a:rPr lang="en-GB" sz="1100" b="0" kern="0" dirty="0" smtClean="0"/>
              <a:t> </a:t>
            </a:r>
            <a:endParaRPr lang="nl-NL" sz="1100" b="0" kern="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209130" y="2991227"/>
            <a:ext cx="3311598" cy="89770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8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36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54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72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90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0" indent="0">
              <a:buNone/>
            </a:pPr>
            <a:r>
              <a:rPr lang="en-GB" sz="1100" kern="0" dirty="0" err="1" smtClean="0"/>
              <a:t>IsoMatch</a:t>
            </a:r>
            <a:r>
              <a:rPr lang="en-GB" sz="1100" kern="0" dirty="0" smtClean="0"/>
              <a:t> </a:t>
            </a:r>
            <a:r>
              <a:rPr lang="en-GB" sz="1100" kern="0" dirty="0" err="1" smtClean="0"/>
              <a:t>FarmCentre</a:t>
            </a:r>
            <a:endParaRPr lang="nl-NL" sz="1100" kern="0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53048" y="3074264"/>
            <a:ext cx="3311598" cy="89770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8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36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54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72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90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0" indent="0">
              <a:buNone/>
            </a:pPr>
            <a:r>
              <a:rPr lang="en-GB" sz="1100" kern="0" dirty="0" smtClean="0"/>
              <a:t>Licenses </a:t>
            </a:r>
            <a:r>
              <a:rPr lang="en-GB" sz="1100" b="0" kern="0" dirty="0" smtClean="0"/>
              <a:t>– GEOCONTROL or Variable Rate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209131" y="1247976"/>
            <a:ext cx="3338848" cy="884596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8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36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54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72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900000" indent="-180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0" indent="0">
              <a:buNone/>
            </a:pPr>
            <a:r>
              <a:rPr lang="en-GB" sz="1100" kern="0" dirty="0" smtClean="0"/>
              <a:t>Terminals </a:t>
            </a:r>
            <a:r>
              <a:rPr lang="en-150" sz="1100" b="0" kern="0" dirty="0" smtClean="0"/>
              <a:t>–</a:t>
            </a:r>
            <a:r>
              <a:rPr lang="en-GB" sz="1100" b="0" kern="0" dirty="0" smtClean="0"/>
              <a:t> </a:t>
            </a:r>
            <a:r>
              <a:rPr lang="en-GB" sz="1100" b="0" kern="0" dirty="0" err="1" smtClean="0"/>
              <a:t>IsoMatch</a:t>
            </a:r>
            <a:r>
              <a:rPr lang="en-GB" sz="1100" b="0" kern="0" dirty="0" smtClean="0"/>
              <a:t> GO+ and PRO</a:t>
            </a:r>
          </a:p>
        </p:txBody>
      </p:sp>
      <p:pic>
        <p:nvPicPr>
          <p:cNvPr id="1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427" y="1626780"/>
            <a:ext cx="1013109" cy="1037797"/>
          </a:xfrm>
          <a:prstGeom prst="rect">
            <a:avLst/>
          </a:prstGeom>
        </p:spPr>
      </p:pic>
      <p:pic>
        <p:nvPicPr>
          <p:cNvPr id="1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452" y="1734839"/>
            <a:ext cx="1227754" cy="789479"/>
          </a:xfrm>
          <a:prstGeom prst="rect">
            <a:avLst/>
          </a:prstGeom>
        </p:spPr>
      </p:pic>
      <p:pic>
        <p:nvPicPr>
          <p:cNvPr id="19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323" y="1655649"/>
            <a:ext cx="1061351" cy="646040"/>
          </a:xfrm>
          <a:prstGeom prst="rect">
            <a:avLst/>
          </a:prstGeom>
        </p:spPr>
      </p:pic>
      <p:pic>
        <p:nvPicPr>
          <p:cNvPr id="20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377" y="2303468"/>
            <a:ext cx="1061351" cy="646040"/>
          </a:xfrm>
          <a:prstGeom prst="rect">
            <a:avLst/>
          </a:prstGeom>
        </p:spPr>
      </p:pic>
      <p:pic>
        <p:nvPicPr>
          <p:cNvPr id="21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6" y="2264479"/>
            <a:ext cx="1004309" cy="611319"/>
          </a:xfrm>
          <a:prstGeom prst="rect">
            <a:avLst/>
          </a:prstGeom>
        </p:spPr>
      </p:pic>
      <p:pic>
        <p:nvPicPr>
          <p:cNvPr id="22" name="Afbeelding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43" y="1703563"/>
            <a:ext cx="849082" cy="516833"/>
          </a:xfrm>
          <a:prstGeom prst="rect">
            <a:avLst/>
          </a:prstGeom>
        </p:spPr>
      </p:pic>
      <p:pic>
        <p:nvPicPr>
          <p:cNvPr id="23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409" y="3380804"/>
            <a:ext cx="2008085" cy="1108837"/>
          </a:xfrm>
          <a:prstGeom prst="rect">
            <a:avLst/>
          </a:prstGeom>
        </p:spPr>
      </p:pic>
      <p:pic>
        <p:nvPicPr>
          <p:cNvPr id="24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707" y="3374828"/>
            <a:ext cx="1556697" cy="1037798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05" r="855" b="30378"/>
          <a:stretch/>
        </p:blipFill>
        <p:spPr>
          <a:xfrm>
            <a:off x="4161732" y="3338894"/>
            <a:ext cx="1095810" cy="942121"/>
          </a:xfrm>
          <a:prstGeom prst="rect">
            <a:avLst/>
          </a:prstGeom>
        </p:spPr>
      </p:pic>
      <p:pic>
        <p:nvPicPr>
          <p:cNvPr id="26" name="Afbeelding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22" y="3218351"/>
            <a:ext cx="1261104" cy="1210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6244" y="3011181"/>
            <a:ext cx="688968" cy="13852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5397" y="3011181"/>
            <a:ext cx="685996" cy="13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4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Stories of Success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How </a:t>
            </a:r>
            <a:r>
              <a:rPr lang="en-GB" dirty="0" err="1"/>
              <a:t>FarmCentre</a:t>
            </a:r>
            <a:r>
              <a:rPr lang="en-GB" dirty="0"/>
              <a:t> has been </a:t>
            </a:r>
            <a:r>
              <a:rPr lang="en-GB" dirty="0" smtClean="0"/>
              <a:t>sold in different countries?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 smtClean="0"/>
          </a:p>
          <a:p>
            <a:endParaRPr lang="nl-NL" dirty="0"/>
          </a:p>
        </p:txBody>
      </p:sp>
      <p:cxnSp>
        <p:nvCxnSpPr>
          <p:cNvPr id="6" name="Straight Connector 5"/>
          <p:cNvCxnSpPr>
            <a:stCxn id="4" idx="1"/>
            <a:endCxn id="4" idx="3"/>
          </p:cNvCxnSpPr>
          <p:nvPr/>
        </p:nvCxnSpPr>
        <p:spPr bwMode="auto">
          <a:xfrm>
            <a:off x="468314" y="2787898"/>
            <a:ext cx="82080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68313" y="2039649"/>
            <a:ext cx="82080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68314" y="3587712"/>
            <a:ext cx="82080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4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 r="17606" b="20586"/>
          <a:stretch/>
        </p:blipFill>
        <p:spPr bwMode="auto">
          <a:xfrm>
            <a:off x="468314" y="3771972"/>
            <a:ext cx="495530" cy="3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3" b="15702"/>
          <a:stretch/>
        </p:blipFill>
        <p:spPr bwMode="auto">
          <a:xfrm>
            <a:off x="466659" y="3004450"/>
            <a:ext cx="497186" cy="3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4938" r="4068" b="5904"/>
          <a:stretch/>
        </p:blipFill>
        <p:spPr bwMode="auto">
          <a:xfrm>
            <a:off x="468314" y="2256201"/>
            <a:ext cx="559512" cy="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8022" r="10848" b="7285"/>
          <a:stretch/>
        </p:blipFill>
        <p:spPr bwMode="auto">
          <a:xfrm>
            <a:off x="473608" y="1246363"/>
            <a:ext cx="561167" cy="4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349678" y="1363971"/>
            <a:ext cx="1980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</a:rPr>
              <a:t>70 kits installed</a:t>
            </a:r>
            <a:r>
              <a:rPr lang="en-GB" sz="1000" b="0" dirty="0" smtClean="0">
                <a:solidFill>
                  <a:schemeClr val="accent1"/>
                </a:solidFill>
              </a:rPr>
              <a:t>, of which 30 done </a:t>
            </a:r>
            <a:r>
              <a:rPr lang="en-GB" sz="1000" dirty="0" smtClean="0">
                <a:solidFill>
                  <a:schemeClr val="accent1"/>
                </a:solidFill>
              </a:rPr>
              <a:t>through </a:t>
            </a:r>
            <a:r>
              <a:rPr lang="en-GB" sz="1000" dirty="0" err="1" smtClean="0">
                <a:solidFill>
                  <a:schemeClr val="accent1"/>
                </a:solidFill>
              </a:rPr>
              <a:t>Tellus</a:t>
            </a:r>
            <a:r>
              <a:rPr lang="en-GB" sz="1000" dirty="0" smtClean="0">
                <a:solidFill>
                  <a:schemeClr val="accent1"/>
                </a:solidFill>
              </a:rPr>
              <a:t> Pro exchange campaign</a:t>
            </a:r>
            <a:endParaRPr lang="nl-NL" sz="1000" dirty="0">
              <a:solidFill>
                <a:schemeClr val="accent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324" y="1266937"/>
            <a:ext cx="1394771" cy="7358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742" y="998430"/>
            <a:ext cx="965704" cy="11691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48770" y="2058748"/>
            <a:ext cx="1980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</a:rPr>
              <a:t>Promote and sell IM </a:t>
            </a:r>
            <a:r>
              <a:rPr lang="en-GB" sz="1000" dirty="0" err="1" smtClean="0">
                <a:solidFill>
                  <a:schemeClr val="accent1"/>
                </a:solidFill>
              </a:rPr>
              <a:t>FarmCentre</a:t>
            </a:r>
            <a:r>
              <a:rPr lang="en-GB" sz="1000" dirty="0" smtClean="0">
                <a:solidFill>
                  <a:schemeClr val="accent1"/>
                </a:solidFill>
              </a:rPr>
              <a:t> together with a replacement campaign of IM </a:t>
            </a:r>
            <a:r>
              <a:rPr lang="en-GB" sz="1000" dirty="0" err="1" smtClean="0">
                <a:solidFill>
                  <a:schemeClr val="accent1"/>
                </a:solidFill>
              </a:rPr>
              <a:t>Tellus</a:t>
            </a:r>
            <a:r>
              <a:rPr lang="en-GB" sz="1000" dirty="0" smtClean="0">
                <a:solidFill>
                  <a:schemeClr val="accent1"/>
                </a:solidFill>
              </a:rPr>
              <a:t> PRO</a:t>
            </a:r>
            <a:endParaRPr lang="nl-NL" sz="1000" dirty="0">
              <a:solidFill>
                <a:schemeClr val="accent1"/>
              </a:solidFill>
            </a:endParaRPr>
          </a:p>
        </p:txBody>
      </p:sp>
      <p:pic>
        <p:nvPicPr>
          <p:cNvPr id="25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4938" r="4068" b="5904"/>
          <a:stretch/>
        </p:blipFill>
        <p:spPr bwMode="auto">
          <a:xfrm>
            <a:off x="475263" y="1693517"/>
            <a:ext cx="559512" cy="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0371" y="2053937"/>
            <a:ext cx="714820" cy="7236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421" y="2090835"/>
            <a:ext cx="1280832" cy="6771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808627" y="2283915"/>
            <a:ext cx="30470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smtClean="0">
                <a:solidFill>
                  <a:srgbClr val="094831"/>
                </a:solidFill>
                <a:latin typeface="Arial" charset="0"/>
                <a:ea typeface="Geneva" charset="-128"/>
                <a:cs typeface="+mn-cs"/>
              </a:rPr>
              <a:t>170x </a:t>
            </a:r>
            <a:r>
              <a:rPr lang="en-GB" sz="1000" b="0" dirty="0" err="1" smtClean="0">
                <a:solidFill>
                  <a:srgbClr val="094831"/>
                </a:solidFill>
                <a:latin typeface="Arial" charset="0"/>
                <a:ea typeface="Geneva" charset="-128"/>
                <a:cs typeface="+mn-cs"/>
              </a:rPr>
              <a:t>Tellus</a:t>
            </a:r>
            <a:r>
              <a:rPr lang="en-GB" sz="1000" b="0" dirty="0" smtClean="0">
                <a:solidFill>
                  <a:srgbClr val="094831"/>
                </a:solidFill>
                <a:latin typeface="Arial" charset="0"/>
                <a:ea typeface="Geneva" charset="-128"/>
                <a:cs typeface="+mn-cs"/>
              </a:rPr>
              <a:t> Pro + </a:t>
            </a:r>
            <a:r>
              <a:rPr lang="en-GB" sz="1000" b="0" dirty="0" err="1" smtClean="0">
                <a:solidFill>
                  <a:srgbClr val="094831"/>
                </a:solidFill>
                <a:latin typeface="Arial" charset="0"/>
                <a:ea typeface="Geneva" charset="-128"/>
                <a:cs typeface="+mn-cs"/>
              </a:rPr>
              <a:t>Geocontrol</a:t>
            </a:r>
            <a:r>
              <a:rPr lang="en-GB" sz="1000" b="0" dirty="0" smtClean="0">
                <a:solidFill>
                  <a:srgbClr val="094831"/>
                </a:solidFill>
                <a:latin typeface="Arial" charset="0"/>
                <a:ea typeface="Geneva" charset="-128"/>
                <a:cs typeface="+mn-cs"/>
              </a:rPr>
              <a:t> + </a:t>
            </a:r>
            <a:r>
              <a:rPr lang="en-GB" sz="1000" b="0" dirty="0" err="1" smtClean="0">
                <a:solidFill>
                  <a:srgbClr val="094831"/>
                </a:solidFill>
                <a:latin typeface="Arial" charset="0"/>
                <a:ea typeface="Geneva" charset="-128"/>
                <a:cs typeface="+mn-cs"/>
              </a:rPr>
              <a:t>FarmCentre</a:t>
            </a:r>
            <a:endParaRPr lang="en-GB" sz="1000" b="0" dirty="0">
              <a:solidFill>
                <a:srgbClr val="094831"/>
              </a:solidFill>
              <a:latin typeface="Arial" charset="0"/>
              <a:ea typeface="Geneva" charset="-128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1959" y="3642806"/>
            <a:ext cx="226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 smtClean="0">
                <a:solidFill>
                  <a:schemeClr val="accent1"/>
                </a:solidFill>
              </a:rPr>
              <a:t>High end implements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800" b="0" dirty="0" smtClean="0">
                <a:solidFill>
                  <a:schemeClr val="accent1"/>
                </a:solidFill>
              </a:rPr>
              <a:t>Increase sales of connected machines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800" b="0" dirty="0" smtClean="0">
                <a:solidFill>
                  <a:schemeClr val="accent1"/>
                </a:solidFill>
              </a:rPr>
              <a:t>Increase sales of IM </a:t>
            </a:r>
            <a:r>
              <a:rPr lang="en-GB" sz="800" b="0" dirty="0" err="1" smtClean="0">
                <a:solidFill>
                  <a:schemeClr val="accent1"/>
                </a:solidFill>
              </a:rPr>
              <a:t>Tellus</a:t>
            </a:r>
            <a:r>
              <a:rPr lang="en-GB" sz="800" b="0" dirty="0" smtClean="0">
                <a:solidFill>
                  <a:schemeClr val="accent1"/>
                </a:solidFill>
              </a:rPr>
              <a:t> GO+ and PRO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800" b="0" dirty="0" smtClean="0">
                <a:solidFill>
                  <a:schemeClr val="accent1"/>
                </a:solidFill>
              </a:rPr>
              <a:t>Promote kit of precision farming</a:t>
            </a:r>
            <a:endParaRPr lang="nl-NL" sz="800" b="0" dirty="0">
              <a:solidFill>
                <a:schemeClr val="accent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80022" y="3765246"/>
            <a:ext cx="2501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b="0" dirty="0" smtClean="0">
                <a:solidFill>
                  <a:srgbClr val="094831"/>
                </a:solidFill>
                <a:latin typeface="Arial" charset="0"/>
                <a:ea typeface="Geneva" charset="-128"/>
                <a:cs typeface="+mn-cs"/>
              </a:rPr>
              <a:t>Target campaign 2022</a:t>
            </a:r>
          </a:p>
          <a:p>
            <a:pPr algn="ctr"/>
            <a:r>
              <a:rPr lang="en-GB" sz="1000" dirty="0" smtClean="0">
                <a:solidFill>
                  <a:srgbClr val="094831"/>
                </a:solidFill>
              </a:rPr>
              <a:t>25-30 kits</a:t>
            </a:r>
            <a:endParaRPr lang="en-GB" sz="1000" dirty="0">
              <a:solidFill>
                <a:srgbClr val="094831"/>
              </a:solidFill>
            </a:endParaRPr>
          </a:p>
        </p:txBody>
      </p:sp>
      <p:pic>
        <p:nvPicPr>
          <p:cNvPr id="31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513" y="3708274"/>
            <a:ext cx="555873" cy="555873"/>
          </a:xfrm>
          <a:prstGeom prst="rect">
            <a:avLst/>
          </a:prstGeom>
        </p:spPr>
      </p:pic>
      <p:pic>
        <p:nvPicPr>
          <p:cNvPr id="32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" r="1455"/>
          <a:stretch/>
        </p:blipFill>
        <p:spPr>
          <a:xfrm>
            <a:off x="4395191" y="3779552"/>
            <a:ext cx="2117701" cy="352136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504" y="4303648"/>
            <a:ext cx="699889" cy="44541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739025" y="2833862"/>
            <a:ext cx="3047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800" dirty="0" smtClean="0">
                <a:solidFill>
                  <a:srgbClr val="094831"/>
                </a:solidFill>
              </a:rPr>
              <a:t>100 FC kits working today in Italy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800" b="0" dirty="0" smtClean="0">
              <a:solidFill>
                <a:srgbClr val="09483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800" b="0" u="sng" dirty="0" smtClean="0">
                <a:solidFill>
                  <a:srgbClr val="094831"/>
                </a:solidFill>
              </a:rPr>
              <a:t>Subsidiary promo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800" b="0" dirty="0" smtClean="0">
                <a:solidFill>
                  <a:schemeClr val="accent1"/>
                </a:solidFill>
              </a:rPr>
              <a:t>Only 20% of 60 implements would have been sold without the promo. (Spreaders, Balers, Sprayers, </a:t>
            </a:r>
            <a:r>
              <a:rPr lang="en-GB" sz="800" b="0" dirty="0" err="1" smtClean="0">
                <a:solidFill>
                  <a:schemeClr val="accent1"/>
                </a:solidFill>
              </a:rPr>
              <a:t>Seeders</a:t>
            </a:r>
            <a:r>
              <a:rPr lang="en-GB" sz="800" b="0" dirty="0" smtClean="0">
                <a:solidFill>
                  <a:schemeClr val="accent1"/>
                </a:solidFill>
              </a:rPr>
              <a:t>)</a:t>
            </a:r>
            <a:endParaRPr lang="en-GB" sz="800" b="0" dirty="0">
              <a:solidFill>
                <a:schemeClr val="accent1"/>
              </a:solidFill>
            </a:endParaRPr>
          </a:p>
        </p:txBody>
      </p:sp>
      <p:pic>
        <p:nvPicPr>
          <p:cNvPr id="37" name="Segnaposto immagine 12"/>
          <p:cNvPicPr>
            <a:picLocks noChangeAspect="1"/>
          </p:cNvPicPr>
          <p:nvPr/>
        </p:nvPicPr>
        <p:blipFill rotWithShape="1">
          <a:blip r:embed="rId13"/>
          <a:srcRect l="6537" t="13177" r="9795" b="931"/>
          <a:stretch/>
        </p:blipFill>
        <p:spPr>
          <a:xfrm>
            <a:off x="3953919" y="2838403"/>
            <a:ext cx="1455909" cy="70520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68245" y="3001122"/>
            <a:ext cx="2141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000" b="0" dirty="0" smtClean="0">
                <a:solidFill>
                  <a:srgbClr val="094831"/>
                </a:solidFill>
              </a:rPr>
              <a:t>Explain how the promo meets 4.0 subsidy</a:t>
            </a:r>
            <a:endParaRPr lang="en-GB" sz="1000" b="0" dirty="0">
              <a:solidFill>
                <a:srgbClr val="094831"/>
              </a:solidFill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0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8" grpId="0"/>
      <p:bldP spid="29" grpId="0"/>
      <p:bldP spid="30" grpId="0"/>
      <p:bldP spid="36" grpId="0"/>
      <p:bldP spid="38" grpId="0"/>
    </p:bldLst>
  </p:timing>
</p:sld>
</file>

<file path=ppt/theme/theme1.xml><?xml version="1.0" encoding="utf-8"?>
<a:theme xmlns:a="http://schemas.openxmlformats.org/drawingml/2006/main" name="Kverneland">
  <a:themeElements>
    <a:clrScheme name="Kvernelan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D39"/>
      </a:accent1>
      <a:accent2>
        <a:srgbClr val="78BA42"/>
      </a:accent2>
      <a:accent3>
        <a:srgbClr val="A0AA00"/>
      </a:accent3>
      <a:accent4>
        <a:srgbClr val="000000"/>
      </a:accent4>
      <a:accent5>
        <a:srgbClr val="59917F"/>
      </a:accent5>
      <a:accent6>
        <a:srgbClr val="BAD793"/>
      </a:accent6>
      <a:hlink>
        <a:srgbClr val="CC00CC"/>
      </a:hlink>
      <a:folHlink>
        <a:srgbClr val="C0C0C0"/>
      </a:folHlink>
    </a:clrScheme>
    <a:fontScheme name="Corpor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po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8">
        <a:dk1>
          <a:srgbClr val="004D3D"/>
        </a:dk1>
        <a:lt1>
          <a:srgbClr val="FFFFFF"/>
        </a:lt1>
        <a:dk2>
          <a:srgbClr val="004D3D"/>
        </a:dk2>
        <a:lt2>
          <a:srgbClr val="E9DFD9"/>
        </a:lt2>
        <a:accent1>
          <a:srgbClr val="A51E39"/>
        </a:accent1>
        <a:accent2>
          <a:srgbClr val="B0B700"/>
        </a:accent2>
        <a:accent3>
          <a:srgbClr val="FFFFFF"/>
        </a:accent3>
        <a:accent4>
          <a:srgbClr val="004033"/>
        </a:accent4>
        <a:accent5>
          <a:srgbClr val="CFABAE"/>
        </a:accent5>
        <a:accent6>
          <a:srgbClr val="9FA600"/>
        </a:accent6>
        <a:hlink>
          <a:srgbClr val="DA7311"/>
        </a:hlink>
        <a:folHlink>
          <a:srgbClr val="69C0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9">
        <a:dk1>
          <a:srgbClr val="004D3D"/>
        </a:dk1>
        <a:lt1>
          <a:srgbClr val="FFFFFF"/>
        </a:lt1>
        <a:dk2>
          <a:srgbClr val="003200"/>
        </a:dk2>
        <a:lt2>
          <a:srgbClr val="E9DFD9"/>
        </a:lt2>
        <a:accent1>
          <a:srgbClr val="DA7311"/>
        </a:accent1>
        <a:accent2>
          <a:srgbClr val="B0B700"/>
        </a:accent2>
        <a:accent3>
          <a:srgbClr val="FFFFFF"/>
        </a:accent3>
        <a:accent4>
          <a:srgbClr val="004033"/>
        </a:accent4>
        <a:accent5>
          <a:srgbClr val="EABCAA"/>
        </a:accent5>
        <a:accent6>
          <a:srgbClr val="9FA600"/>
        </a:accent6>
        <a:hlink>
          <a:srgbClr val="A51E39"/>
        </a:hlink>
        <a:folHlink>
          <a:srgbClr val="69C0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10">
        <a:dk1>
          <a:srgbClr val="003200"/>
        </a:dk1>
        <a:lt1>
          <a:srgbClr val="FFFFFF"/>
        </a:lt1>
        <a:dk2>
          <a:srgbClr val="003200"/>
        </a:dk2>
        <a:lt2>
          <a:srgbClr val="E9DFD9"/>
        </a:lt2>
        <a:accent1>
          <a:srgbClr val="DA7311"/>
        </a:accent1>
        <a:accent2>
          <a:srgbClr val="B0B700"/>
        </a:accent2>
        <a:accent3>
          <a:srgbClr val="FFFFFF"/>
        </a:accent3>
        <a:accent4>
          <a:srgbClr val="002900"/>
        </a:accent4>
        <a:accent5>
          <a:srgbClr val="EABCAA"/>
        </a:accent5>
        <a:accent6>
          <a:srgbClr val="9FA600"/>
        </a:accent6>
        <a:hlink>
          <a:srgbClr val="A51E39"/>
        </a:hlink>
        <a:folHlink>
          <a:srgbClr val="69C02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DC944B26-7BAD-43D3-8C42-397AC5013490}" vid="{38AB9F6C-312F-42F0-886B-3D28F04842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KvG_Vi_Kv 16 9 format</Template>
  <TotalTime>18</TotalTime>
  <Words>425</Words>
  <Application>Microsoft Office PowerPoint</Application>
  <PresentationFormat>Diavoorstelling (16:9)</PresentationFormat>
  <Paragraphs>74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Geneva</vt:lpstr>
      <vt:lpstr>Wingdings</vt:lpstr>
      <vt:lpstr>Kverneland</vt:lpstr>
      <vt:lpstr>“How-to-Demo” – Tips and tricks for practice</vt:lpstr>
      <vt:lpstr>IsoMatch FarmCentre – Key take-away’s</vt:lpstr>
      <vt:lpstr>IsoMatch FarmCentre</vt:lpstr>
      <vt:lpstr>Connectivity through the cloud –  How does it work</vt:lpstr>
      <vt:lpstr>Implements ready for IM FarmCentre</vt:lpstr>
      <vt:lpstr>How to sell IsoMatch FarmCentre?</vt:lpstr>
      <vt:lpstr>Unique Selling Points</vt:lpstr>
      <vt:lpstr>What is needed to sell IsoMatch FarmCentre?</vt:lpstr>
      <vt:lpstr>Stories of Success</vt:lpstr>
      <vt:lpstr>Contact us</vt:lpstr>
    </vt:vector>
  </TitlesOfParts>
  <Company>Kverneland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“How-to-Demo” – Tips and tricks for practice</dc:title>
  <dc:creator>Maria Vasbotten</dc:creator>
  <cp:lastModifiedBy>Maria Vasbotten</cp:lastModifiedBy>
  <cp:revision>4</cp:revision>
  <dcterms:created xsi:type="dcterms:W3CDTF">2022-07-14T09:56:51Z</dcterms:created>
  <dcterms:modified xsi:type="dcterms:W3CDTF">2022-07-14T10:15:03Z</dcterms:modified>
</cp:coreProperties>
</file>